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9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0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9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6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9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7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684E-0FF3-438D-BB80-CA9417DC3CBF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4E53-C7F3-4159-BF58-CB1EC636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8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56DED-8B83-4261-89DF-4723CE015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95889"/>
          </a:xfrm>
        </p:spPr>
        <p:txBody>
          <a:bodyPr>
            <a:normAutofit fontScale="90000"/>
          </a:bodyPr>
          <a:lstStyle/>
          <a:p>
            <a:r>
              <a:rPr lang="de-CH" dirty="0"/>
              <a:t>Prliminary findings and recommendations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153269-829E-4226-970D-66607B4A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07705"/>
            <a:ext cx="6768548" cy="983973"/>
          </a:xfrm>
        </p:spPr>
        <p:txBody>
          <a:bodyPr/>
          <a:lstStyle/>
          <a:p>
            <a:r>
              <a:rPr lang="de-CH" dirty="0"/>
              <a:t>WHO rabies mission</a:t>
            </a:r>
          </a:p>
          <a:p>
            <a:r>
              <a:rPr lang="de-CH" dirty="0"/>
              <a:t>12-14 February 2018 - Tbilisi, Georgia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A0C33-6D50-4285-84F6-682D191D7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87A28-B107-4E04-B1E4-8771F484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64" y="3047547"/>
            <a:ext cx="518922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C3073-446C-48BE-B874-31019F1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Objectives mission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67B1F-530E-4E7F-AC89-E9E6AF6C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9" y="1825625"/>
            <a:ext cx="55360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/>
              <a:t>Request of the MoH to conduct a situational analysis of Georgia’s rabies programme activities, to:</a:t>
            </a:r>
          </a:p>
          <a:p>
            <a:r>
              <a:rPr lang="de-CH" dirty="0"/>
              <a:t>propose options for more prudent use of PEP</a:t>
            </a:r>
          </a:p>
          <a:p>
            <a:r>
              <a:rPr lang="de-CH" dirty="0"/>
              <a:t>support elaboration of the national rabies strategy</a:t>
            </a:r>
          </a:p>
          <a:p>
            <a:r>
              <a:rPr lang="de-CH" dirty="0"/>
              <a:t>strengthen engagement with other sectors, ‘One Health’ approach</a:t>
            </a:r>
          </a:p>
          <a:p>
            <a:r>
              <a:rPr lang="de-CH" dirty="0"/>
              <a:t>elucidate role of the private sector in rabies control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E7A345-BE5E-468E-BE2B-D0CF2CD57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094633-DF21-484A-BAFA-6B8146DF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43" y="1591420"/>
            <a:ext cx="3101340" cy="43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524FF-BBE7-4641-9560-5C6D43C9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Overall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F2CEF-F4D0-4CCF-952C-F2E41CA9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9" y="160696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Strong committment by all stakeholders to control and eventually eliminate rabies</a:t>
            </a:r>
          </a:p>
          <a:p>
            <a:r>
              <a:rPr lang="de-CH" dirty="0"/>
              <a:t>Steps taken to improve cross-sectoral collaboration</a:t>
            </a:r>
          </a:p>
          <a:p>
            <a:r>
              <a:rPr lang="de-CH" dirty="0"/>
              <a:t>Functioning Public Health System (at all levels)</a:t>
            </a:r>
          </a:p>
          <a:p>
            <a:r>
              <a:rPr lang="de-CH" dirty="0"/>
              <a:t>Launching of enhanced rabies control activities in the past few years</a:t>
            </a:r>
          </a:p>
          <a:p>
            <a:r>
              <a:rPr lang="de-CH" dirty="0"/>
              <a:t>Measurable impact (e.g. 0 human cases for 3 years)</a:t>
            </a:r>
          </a:p>
          <a:p>
            <a:r>
              <a:rPr lang="de-CH" dirty="0"/>
              <a:t>Existance of a regulatory framework and plans for a national rabies strategy</a:t>
            </a:r>
          </a:p>
          <a:p>
            <a:r>
              <a:rPr lang="de-CH" dirty="0"/>
              <a:t>Increasing legal obligation of municpalities to address stray animal issues, including health and animal welfare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71DC5-2792-4F2F-AED8-72D8D54D0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D7393-F049-41B0-B202-BBB71280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Findings Human Health sector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800E3-1C5F-4F2D-B31C-4F988571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0870"/>
            <a:ext cx="7886700" cy="4686093"/>
          </a:xfrm>
        </p:spPr>
        <p:txBody>
          <a:bodyPr>
            <a:normAutofit/>
          </a:bodyPr>
          <a:lstStyle/>
          <a:p>
            <a:r>
              <a:rPr lang="de-CH" dirty="0"/>
              <a:t>No human cases since 2015</a:t>
            </a:r>
          </a:p>
          <a:p>
            <a:r>
              <a:rPr lang="de-CH" dirty="0"/>
              <a:t>No biologics stock outs at PEP clincs </a:t>
            </a:r>
          </a:p>
          <a:p>
            <a:r>
              <a:rPr lang="de-CH" dirty="0"/>
              <a:t>Extremely high number of exposures and PEP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2000" dirty="0"/>
              <a:t>Ranking 5th worldwide (estimates Hampson et al 2015)</a:t>
            </a:r>
          </a:p>
          <a:p>
            <a:r>
              <a:rPr lang="de-CH" dirty="0"/>
              <a:t>Thorough data collection on human rabies exposures, acute encephalitis syndrom surveillance</a:t>
            </a:r>
          </a:p>
          <a:p>
            <a:r>
              <a:rPr lang="de-CH" dirty="0"/>
              <a:t>Well developped network of antirabies facilities, (61) accross the country</a:t>
            </a:r>
          </a:p>
          <a:p>
            <a:r>
              <a:rPr lang="de-CH" dirty="0"/>
              <a:t>It appears that national criteria for PEP are not uniformely followed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36EE76-476D-4531-962C-5C729EA24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C799E-20DF-4388-8B5A-46E08F4A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Findings Animal Health sector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CC2574-A389-48DE-8994-8469645E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626"/>
            <a:ext cx="7886700" cy="46463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NFA strategic plan for the control of rabies 2015 – 2018 </a:t>
            </a:r>
          </a:p>
          <a:p>
            <a:r>
              <a:rPr lang="de-CH" dirty="0"/>
              <a:t>Since 2013 implementation of mass vaccination campaigns (owned dogs/cats) with increasing coverage</a:t>
            </a:r>
          </a:p>
          <a:p>
            <a:r>
              <a:rPr lang="de-CH" dirty="0"/>
              <a:t>Improved surveillance on animal rabies, performant laboratory diagnosis</a:t>
            </a:r>
          </a:p>
          <a:p>
            <a:r>
              <a:rPr lang="de-CH" dirty="0"/>
              <a:t>74% reduction in dog rabies cases since 2013</a:t>
            </a:r>
          </a:p>
          <a:p>
            <a:r>
              <a:rPr lang="de-CH" dirty="0"/>
              <a:t>Draft national strategy post 2018 under development, submitted to OIE</a:t>
            </a:r>
          </a:p>
          <a:p>
            <a:r>
              <a:rPr lang="de-CH" dirty="0"/>
              <a:t>Institutional divide for responsibilities for dogs - owned versus stray dogs</a:t>
            </a:r>
          </a:p>
          <a:p>
            <a:r>
              <a:rPr lang="de-CH" dirty="0"/>
              <a:t>Coordination with private veterinary clinics is weak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F4BE29-C453-43C4-A7DB-C706F85BF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5FDE6-D765-4239-94D1-55B8DEB0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31" y="1958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CH" sz="4000" dirty="0"/>
              <a:t>Collboration between sectors and stakeholders</a:t>
            </a:r>
            <a:endParaRPr lang="en-GB" sz="4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DE77D33-6133-4C8E-A449-CA9E1BB03FB5}"/>
              </a:ext>
            </a:extLst>
          </p:cNvPr>
          <p:cNvSpPr/>
          <p:nvPr/>
        </p:nvSpPr>
        <p:spPr>
          <a:xfrm>
            <a:off x="5261551" y="3890164"/>
            <a:ext cx="2126974" cy="1018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Animal Health:</a:t>
            </a:r>
          </a:p>
          <a:p>
            <a:pPr algn="ctr"/>
            <a:r>
              <a:rPr lang="de-CH" dirty="0"/>
              <a:t>Public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8B39340-65F4-4736-84BD-611B33235B1A}"/>
              </a:ext>
            </a:extLst>
          </p:cNvPr>
          <p:cNvSpPr/>
          <p:nvPr/>
        </p:nvSpPr>
        <p:spPr>
          <a:xfrm>
            <a:off x="3588026" y="5254441"/>
            <a:ext cx="1673525" cy="834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Private veterinary clinics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5B71BB-D733-438F-A893-B596337FED1C}"/>
              </a:ext>
            </a:extLst>
          </p:cNvPr>
          <p:cNvSpPr/>
          <p:nvPr/>
        </p:nvSpPr>
        <p:spPr>
          <a:xfrm>
            <a:off x="1755475" y="3835981"/>
            <a:ext cx="1958008" cy="1127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Municipality</a:t>
            </a:r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AE68BD7E-9710-4CA4-AF03-6D8FDE114D16}"/>
              </a:ext>
            </a:extLst>
          </p:cNvPr>
          <p:cNvSpPr/>
          <p:nvPr/>
        </p:nvSpPr>
        <p:spPr>
          <a:xfrm rot="2336306">
            <a:off x="5588006" y="3441193"/>
            <a:ext cx="812271" cy="221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8D08246-FC9E-49BD-9AAD-3D5C07DA7042}"/>
              </a:ext>
            </a:extLst>
          </p:cNvPr>
          <p:cNvSpPr/>
          <p:nvPr/>
        </p:nvSpPr>
        <p:spPr>
          <a:xfrm rot="8450968">
            <a:off x="2250723" y="3343584"/>
            <a:ext cx="787073" cy="25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6F309A01-B17D-4A47-82D6-34DAD5ECF43F}"/>
              </a:ext>
            </a:extLst>
          </p:cNvPr>
          <p:cNvSpPr/>
          <p:nvPr/>
        </p:nvSpPr>
        <p:spPr>
          <a:xfrm rot="19267004">
            <a:off x="2597522" y="3429398"/>
            <a:ext cx="787073" cy="25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96776A1-1FAE-4916-9D9A-F69FB065B847}"/>
              </a:ext>
            </a:extLst>
          </p:cNvPr>
          <p:cNvSpPr/>
          <p:nvPr/>
        </p:nvSpPr>
        <p:spPr>
          <a:xfrm rot="12861845">
            <a:off x="5203866" y="3497200"/>
            <a:ext cx="787073" cy="25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09D0822A-9802-4083-ADE7-C7F302032B70}"/>
              </a:ext>
            </a:extLst>
          </p:cNvPr>
          <p:cNvSpPr/>
          <p:nvPr/>
        </p:nvSpPr>
        <p:spPr>
          <a:xfrm rot="10800000">
            <a:off x="3999965" y="4390083"/>
            <a:ext cx="1099634" cy="20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DFEC9489-06A6-4705-B004-6975A39AE3F1}"/>
              </a:ext>
            </a:extLst>
          </p:cNvPr>
          <p:cNvSpPr/>
          <p:nvPr/>
        </p:nvSpPr>
        <p:spPr>
          <a:xfrm>
            <a:off x="4010356" y="4152580"/>
            <a:ext cx="1118386" cy="2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80F96F64-8E93-44F4-BD77-7627FB842D8D}"/>
              </a:ext>
            </a:extLst>
          </p:cNvPr>
          <p:cNvSpPr/>
          <p:nvPr/>
        </p:nvSpPr>
        <p:spPr>
          <a:xfrm rot="12861845">
            <a:off x="2943554" y="5133212"/>
            <a:ext cx="787073" cy="182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B93C0073-D348-4D06-83EF-E86C0EC54EDF}"/>
              </a:ext>
            </a:extLst>
          </p:cNvPr>
          <p:cNvSpPr/>
          <p:nvPr/>
        </p:nvSpPr>
        <p:spPr>
          <a:xfrm rot="19267004">
            <a:off x="5181553" y="5140955"/>
            <a:ext cx="787073" cy="122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9F2D859-5C08-452B-85A8-D2D318F420AA}"/>
              </a:ext>
            </a:extLst>
          </p:cNvPr>
          <p:cNvSpPr/>
          <p:nvPr/>
        </p:nvSpPr>
        <p:spPr>
          <a:xfrm>
            <a:off x="2644261" y="2294018"/>
            <a:ext cx="2126974" cy="1018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Human: public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905821F-AB32-4D31-8462-48D519EBC690}"/>
              </a:ext>
            </a:extLst>
          </p:cNvPr>
          <p:cNvSpPr/>
          <p:nvPr/>
        </p:nvSpPr>
        <p:spPr>
          <a:xfrm>
            <a:off x="6325038" y="3173569"/>
            <a:ext cx="1781817" cy="510861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i="1" dirty="0">
                <a:solidFill>
                  <a:schemeClr val="tx1"/>
                </a:solidFill>
              </a:rPr>
              <a:t>10 days observation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428516A-3E7B-47BB-BF45-7FC4F0FFC36A}"/>
              </a:ext>
            </a:extLst>
          </p:cNvPr>
          <p:cNvSpPr/>
          <p:nvPr/>
        </p:nvSpPr>
        <p:spPr>
          <a:xfrm>
            <a:off x="4093836" y="2278328"/>
            <a:ext cx="2126974" cy="1018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Human: private</a:t>
            </a:r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29DFE41A-63BA-4C01-A40C-22A6875530E5}"/>
              </a:ext>
            </a:extLst>
          </p:cNvPr>
          <p:cNvSpPr/>
          <p:nvPr/>
        </p:nvSpPr>
        <p:spPr>
          <a:xfrm rot="2021354">
            <a:off x="3295652" y="5073721"/>
            <a:ext cx="657919" cy="57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924DB3-AD0D-48BF-9AC6-0CC88E15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1" y="5127191"/>
            <a:ext cx="1958008" cy="76493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5629741-DD23-4B1E-8C26-A3663B764028}"/>
              </a:ext>
            </a:extLst>
          </p:cNvPr>
          <p:cNvSpPr/>
          <p:nvPr/>
        </p:nvSpPr>
        <p:spPr>
          <a:xfrm>
            <a:off x="630156" y="3090980"/>
            <a:ext cx="1781817" cy="510861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i="1" dirty="0">
                <a:solidFill>
                  <a:schemeClr val="tx1"/>
                </a:solidFill>
              </a:rPr>
              <a:t>10 days observation</a:t>
            </a:r>
            <a:endParaRPr lang="en-GB" sz="1600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C797C3-9D49-459E-9DAE-7551F408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18" y="5037165"/>
            <a:ext cx="1333390" cy="1062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EF2A5A-4C7C-4328-BC2C-AFB41E960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61" y="1483603"/>
            <a:ext cx="1745590" cy="826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F08E7-1F49-4FDC-9078-4BA58BFF9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581D0-C335-4A97-9BF8-8D29C986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67"/>
            <a:ext cx="7886700" cy="1325563"/>
          </a:xfrm>
        </p:spPr>
        <p:txBody>
          <a:bodyPr/>
          <a:lstStyle/>
          <a:p>
            <a:r>
              <a:rPr lang="de-CH" dirty="0"/>
              <a:t>Preliminary Recommendations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49DD3-59F9-464C-9637-612F4C2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5" y="1229277"/>
            <a:ext cx="6974785" cy="5333171"/>
          </a:xfrm>
        </p:spPr>
        <p:txBody>
          <a:bodyPr>
            <a:normAutofit fontScale="85000" lnSpcReduction="20000"/>
          </a:bodyPr>
          <a:lstStyle/>
          <a:p>
            <a:r>
              <a:rPr lang="de-CH" dirty="0"/>
              <a:t>Need for a joint elaboration of a national rabies strategy</a:t>
            </a:r>
          </a:p>
          <a:p>
            <a:r>
              <a:rPr lang="de-CH" dirty="0"/>
              <a:t>Enhance cross-setoral collaboration at ALL levels, across the entire country</a:t>
            </a:r>
          </a:p>
          <a:p>
            <a:r>
              <a:rPr lang="de-CH" dirty="0"/>
              <a:t>Review of operational protocols/ SOPs on rabies</a:t>
            </a:r>
          </a:p>
          <a:p>
            <a:pPr lvl="1"/>
            <a:r>
              <a:rPr lang="de-CH" dirty="0"/>
              <a:t>Review of risk assessment for exposures</a:t>
            </a:r>
          </a:p>
          <a:p>
            <a:pPr lvl="1"/>
            <a:r>
              <a:rPr lang="de-CH" dirty="0"/>
              <a:t>Review and more detailed elaboration of SOPs and indications for PEP</a:t>
            </a:r>
          </a:p>
          <a:p>
            <a:pPr lvl="1"/>
            <a:r>
              <a:rPr lang="de-CH" dirty="0"/>
              <a:t>Indications for rabies pre-exposure prophylaxis</a:t>
            </a:r>
          </a:p>
          <a:p>
            <a:pPr lvl="1"/>
            <a:r>
              <a:rPr lang="de-CH" dirty="0"/>
              <a:t>Switch to cost-, dose and time saving ID administration of PEP</a:t>
            </a:r>
          </a:p>
          <a:p>
            <a:r>
              <a:rPr lang="de-CH" dirty="0"/>
              <a:t>Choice of human quality vaccine (PQ or product from a manufacturer with other PQ products)</a:t>
            </a:r>
          </a:p>
          <a:p>
            <a:r>
              <a:rPr lang="de-CH" dirty="0"/>
              <a:t>Maintain awareness campaigns, with particular emphasis on bite prevention</a:t>
            </a:r>
            <a:endParaRPr lang="en-GB" dirty="0"/>
          </a:p>
          <a:p>
            <a:r>
              <a:rPr lang="de-CH" dirty="0"/>
              <a:t>Strengthen joint investigations of rabies suspect bites exposures (‘integrated bite case management’)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0D0F-01B5-4251-9578-DCF7F633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15" y="2457101"/>
            <a:ext cx="1634461" cy="1438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2BECE3-6A1E-40A0-BDE0-DA6D1760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06" y="4553133"/>
            <a:ext cx="1634461" cy="1012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B6F6EC-2CDA-4965-9B57-C65870265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37811-9121-431C-9F0C-48EE1D59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Preliminary Recommendations 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3E0CC-D8A0-45E0-87C0-4F340128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3" y="1785868"/>
            <a:ext cx="6428133" cy="4707005"/>
          </a:xfrm>
        </p:spPr>
        <p:txBody>
          <a:bodyPr>
            <a:normAutofit fontScale="85000" lnSpcReduction="20000"/>
          </a:bodyPr>
          <a:lstStyle/>
          <a:p>
            <a:r>
              <a:rPr lang="de-CH" dirty="0"/>
              <a:t>Quality assurance plan for rabies diagnostic laboratories</a:t>
            </a:r>
          </a:p>
          <a:p>
            <a:r>
              <a:rPr lang="de-CH" dirty="0"/>
              <a:t>Reach higher vaccination coverage for </a:t>
            </a:r>
            <a:r>
              <a:rPr lang="de-CH" b="1" dirty="0"/>
              <a:t>all</a:t>
            </a:r>
            <a:r>
              <a:rPr lang="de-CH" dirty="0"/>
              <a:t> dogs throughout the country as a first step</a:t>
            </a:r>
          </a:p>
          <a:p>
            <a:r>
              <a:rPr lang="de-CH" dirty="0"/>
              <a:t>Legally engage private veterinary clinics in rabies control activities</a:t>
            </a:r>
          </a:p>
          <a:p>
            <a:r>
              <a:rPr lang="de-CH" dirty="0"/>
              <a:t>Identify and engage NGOs and private sector as </a:t>
            </a:r>
            <a:r>
              <a:rPr lang="de-CH"/>
              <a:t>rabies stakeholders</a:t>
            </a:r>
            <a:endParaRPr lang="de-CH" dirty="0"/>
          </a:p>
          <a:p>
            <a:r>
              <a:rPr lang="de-CH" dirty="0"/>
              <a:t>Enforce regulatory measures and follow up on non-compliance accross the country</a:t>
            </a:r>
          </a:p>
          <a:p>
            <a:r>
              <a:rPr lang="de-CH" dirty="0"/>
              <a:t>Identify needs for capacity building</a:t>
            </a:r>
          </a:p>
          <a:p>
            <a:r>
              <a:rPr lang="de-CH" dirty="0"/>
              <a:t>Investigate role of wildlife in local rabies epidemiology, before planning oral vaccination campaigns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5176C3-4B04-4071-9F7D-0F6E009E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36" y="1506573"/>
            <a:ext cx="2615411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C9A790-2627-413D-A3A2-DE4CD07E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45" y="3650568"/>
            <a:ext cx="2222442" cy="2222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C4698D-A0A0-4875-8169-160F78B90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60F61-8631-4C54-8582-4477C893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Institutions visited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57578B-3295-479E-B26A-C021C3E5B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879478" cy="4351338"/>
          </a:xfrm>
        </p:spPr>
        <p:txBody>
          <a:bodyPr/>
          <a:lstStyle/>
          <a:p>
            <a:r>
              <a:rPr lang="de-CH" dirty="0"/>
              <a:t>NCDC</a:t>
            </a:r>
          </a:p>
          <a:p>
            <a:r>
              <a:rPr lang="de-CH" dirty="0"/>
              <a:t>NFA</a:t>
            </a:r>
          </a:p>
          <a:p>
            <a:r>
              <a:rPr lang="de-CH" dirty="0"/>
              <a:t>Public health centre (Tbilisi Municipality)</a:t>
            </a:r>
          </a:p>
          <a:p>
            <a:r>
              <a:rPr lang="de-CH" dirty="0"/>
              <a:t>Private clinic in Mtskheta with participation of regional public health centre staff</a:t>
            </a:r>
          </a:p>
          <a:p>
            <a:r>
              <a:rPr lang="de-CH" dirty="0"/>
              <a:t>Private immunization centre in Tbilisi</a:t>
            </a:r>
          </a:p>
          <a:p>
            <a:r>
              <a:rPr lang="de-CH" dirty="0"/>
              <a:t>US-CDC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84CF1B-B36D-4A69-91C9-9563B93BB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99407"/>
            <a:ext cx="936104" cy="2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93B97C-AB9A-4A76-BB0A-DF8DF455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80" y="2059222"/>
            <a:ext cx="232410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526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Prliminary findings and recommendations</vt:lpstr>
      <vt:lpstr>Objectives mission</vt:lpstr>
      <vt:lpstr>Overall Findings</vt:lpstr>
      <vt:lpstr>Findings Human Health sector</vt:lpstr>
      <vt:lpstr>Findings Animal Health sector</vt:lpstr>
      <vt:lpstr>Collboration between sectors and stakeholders</vt:lpstr>
      <vt:lpstr>Preliminary Recommendations I</vt:lpstr>
      <vt:lpstr>Preliminary Recommendations II</vt:lpstr>
      <vt:lpstr>Institutions visited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and recommendations</dc:title>
  <dc:creator>lea knopf</dc:creator>
  <cp:lastModifiedBy>Amiran Gamkrelidze</cp:lastModifiedBy>
  <cp:revision>32</cp:revision>
  <dcterms:created xsi:type="dcterms:W3CDTF">2018-02-13T15:12:36Z</dcterms:created>
  <dcterms:modified xsi:type="dcterms:W3CDTF">2018-02-19T17:23:37Z</dcterms:modified>
</cp:coreProperties>
</file>